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95" r:id="rId3"/>
    <p:sldId id="296" r:id="rId4"/>
    <p:sldId id="265" r:id="rId5"/>
    <p:sldId id="339" r:id="rId6"/>
    <p:sldId id="340" r:id="rId7"/>
    <p:sldId id="341" r:id="rId8"/>
    <p:sldId id="342" r:id="rId9"/>
    <p:sldId id="326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</p:sldIdLst>
  <p:sldSz cx="9144000" cy="6858000" type="screen4x3"/>
  <p:notesSz cx="6791325" cy="9923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3D4F6-460E-426D-90C8-C6A221F7AF71}" type="datetimeFigureOut">
              <a:rPr lang="el-GR" smtClean="0"/>
              <a:pPr/>
              <a:t>6/11/2014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713645"/>
            <a:ext cx="5433060" cy="44655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2908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6" y="9425568"/>
            <a:ext cx="2942908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3785C-27E7-4560-8550-C19D8E58419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14052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3785C-27E7-4560-8550-C19D8E584190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F67E-E40C-4FBD-B6BA-8F50418A4624}" type="datetimeFigureOut">
              <a:rPr lang="en-US" smtClean="0"/>
              <a:pPr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5915E0ED-106F-4B26-BBD0-CE2CE1757B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F67E-E40C-4FBD-B6BA-8F50418A4624}" type="datetimeFigureOut">
              <a:rPr lang="en-US" smtClean="0"/>
              <a:pPr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E0ED-106F-4B26-BBD0-CE2CE1757B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F67E-E40C-4FBD-B6BA-8F50418A4624}" type="datetimeFigureOut">
              <a:rPr lang="en-US" smtClean="0"/>
              <a:pPr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5915E0ED-106F-4B26-BBD0-CE2CE1757B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F67E-E40C-4FBD-B6BA-8F50418A4624}" type="datetimeFigureOut">
              <a:rPr lang="en-US" smtClean="0"/>
              <a:pPr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E0ED-106F-4B26-BBD0-CE2CE1757B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F67E-E40C-4FBD-B6BA-8F50418A4624}" type="datetimeFigureOut">
              <a:rPr lang="en-US" smtClean="0"/>
              <a:pPr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5915E0ED-106F-4B26-BBD0-CE2CE1757B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F67E-E40C-4FBD-B6BA-8F50418A4624}" type="datetimeFigureOut">
              <a:rPr lang="en-US" smtClean="0"/>
              <a:pPr/>
              <a:t>11/6/2014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E0ED-106F-4B26-BBD0-CE2CE1757B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F67E-E40C-4FBD-B6BA-8F50418A4624}" type="datetimeFigureOut">
              <a:rPr lang="en-US" smtClean="0"/>
              <a:pPr/>
              <a:t>11/6/2014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E0ED-106F-4B26-BBD0-CE2CE1757B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F67E-E40C-4FBD-B6BA-8F50418A4624}" type="datetimeFigureOut">
              <a:rPr lang="en-US" smtClean="0"/>
              <a:pPr/>
              <a:t>11/6/2014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E0ED-106F-4B26-BBD0-CE2CE1757B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F67E-E40C-4FBD-B6BA-8F50418A4624}" type="datetimeFigureOut">
              <a:rPr lang="en-US" smtClean="0"/>
              <a:pPr/>
              <a:t>11/6/2014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E0ED-106F-4B26-BBD0-CE2CE1757B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F67E-E40C-4FBD-B6BA-8F50418A4624}" type="datetimeFigureOut">
              <a:rPr lang="en-US" smtClean="0"/>
              <a:pPr/>
              <a:t>11/6/2014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E0ED-106F-4B26-BBD0-CE2CE1757B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F67E-E40C-4FBD-B6BA-8F50418A4624}" type="datetimeFigureOut">
              <a:rPr lang="en-US" smtClean="0"/>
              <a:pPr/>
              <a:t>11/6/2014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E0ED-106F-4B26-BBD0-CE2CE1757B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5ACF67E-E40C-4FBD-B6BA-8F50418A4624}" type="datetimeFigureOut">
              <a:rPr lang="en-US" smtClean="0"/>
              <a:pPr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915E0ED-106F-4B26-BBD0-CE2CE1757B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771650"/>
          </a:xfrm>
        </p:spPr>
        <p:txBody>
          <a:bodyPr>
            <a:noAutofit/>
          </a:bodyPr>
          <a:lstStyle/>
          <a:p>
            <a:r>
              <a:rPr lang="el-GR" sz="6000" dirty="0" smtClean="0"/>
              <a:t>Εισήγηση για την Αναδιάρθρωση </a:t>
            </a:r>
            <a:r>
              <a:rPr lang="el-GR" sz="6000" dirty="0" smtClean="0"/>
              <a:t>της Τοπικής </a:t>
            </a:r>
            <a:r>
              <a:rPr lang="el-GR" sz="6000" dirty="0" smtClean="0"/>
              <a:t>Αυτοδιοίκησης</a:t>
            </a:r>
            <a:endParaRPr lang="en-US" sz="6000" dirty="0"/>
          </a:p>
        </p:txBody>
      </p:sp>
      <p:pic>
        <p:nvPicPr>
          <p:cNvPr id="4" name="Picture 0" descr="fff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839045"/>
            <a:ext cx="2286000" cy="104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71499" y="3810000"/>
            <a:ext cx="8001000" cy="1524000"/>
          </a:xfrm>
        </p:spPr>
        <p:txBody>
          <a:bodyPr/>
          <a:lstStyle/>
          <a:p>
            <a:r>
              <a:rPr lang="el-GR" dirty="0" smtClean="0"/>
              <a:t>		Παρουσίαση Α’ μέρους: </a:t>
            </a:r>
          </a:p>
          <a:p>
            <a:pPr algn="r"/>
            <a:r>
              <a:rPr lang="el-GR" dirty="0" smtClean="0"/>
              <a:t>Δρ Ματθαίος </a:t>
            </a:r>
            <a:r>
              <a:rPr lang="el-GR" dirty="0" err="1" smtClean="0"/>
              <a:t>Αλαμπρίτης</a:t>
            </a:r>
            <a:endParaRPr lang="el-GR" dirty="0" smtClean="0"/>
          </a:p>
          <a:p>
            <a:pPr algn="r"/>
            <a:r>
              <a:rPr lang="el-GR" dirty="0" smtClean="0"/>
              <a:t>Δημοτικός Γραμματέας</a:t>
            </a:r>
          </a:p>
          <a:p>
            <a:pPr algn="r"/>
            <a:r>
              <a:rPr lang="el-GR" dirty="0" smtClean="0"/>
              <a:t>Δήμος </a:t>
            </a:r>
            <a:r>
              <a:rPr lang="el-GR" dirty="0" err="1" smtClean="0"/>
              <a:t>Αραδίππου</a:t>
            </a:r>
            <a:endParaRPr lang="el-GR" dirty="0" smtClean="0"/>
          </a:p>
          <a:p>
            <a:pPr algn="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01186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ΠΥΛΩΝΑΣ   Ι : 	ΑΡΜΟΔΙΟΤΗΤΕΣ  ΤΟΠΙΚΗΣ 				ΑΥΤΟΔΙΟΙΚΗΣΗΣ</a:t>
            </a:r>
            <a:endParaRPr lang="el-GR" sz="2800" b="1" dirty="0"/>
          </a:p>
        </p:txBody>
      </p:sp>
      <p:pic>
        <p:nvPicPr>
          <p:cNvPr id="4" name="Picture 0" descr="fff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u="sng" dirty="0" smtClean="0"/>
              <a:t>ΠΟΛΙΤΙΣΜΟΣ (ΘΕΑΤΡΑ, ΜΟΥΣΕΙΑ)</a:t>
            </a:r>
          </a:p>
          <a:p>
            <a:pPr>
              <a:buNone/>
            </a:pPr>
            <a:endParaRPr lang="el-GR" u="sng" dirty="0" smtClean="0"/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Διαχρονική προτεραιότητα για τους Δήμους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Ενίσχυση της πολιτιστικής ζωής και των υφιστάμενων υποδομών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Καθοριστικό ρόλο στον όλο σχεδιασμό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Διαχείριση και συντήρηση των υποδομών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Ενίσχυση με νέους πόρους </a:t>
            </a:r>
          </a:p>
          <a:p>
            <a:pPr>
              <a:buNone/>
            </a:pPr>
            <a:endParaRPr lang="el-GR" sz="2000" dirty="0" smtClean="0"/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Υπουργεία</a:t>
            </a:r>
            <a:r>
              <a:rPr lang="el-GR" sz="2000" dirty="0" smtClean="0"/>
              <a:t>             	</a:t>
            </a:r>
            <a:r>
              <a:rPr lang="el-GR" dirty="0" smtClean="0"/>
              <a:t>στρατηγικός σχεδιασμός, </a:t>
            </a:r>
          </a:p>
          <a:p>
            <a:pPr>
              <a:buNone/>
            </a:pPr>
            <a:r>
              <a:rPr lang="el-GR" dirty="0" smtClean="0"/>
              <a:t>	</a:t>
            </a:r>
            <a:r>
              <a:rPr lang="el-GR" dirty="0" smtClean="0"/>
              <a:t>			εθνική  πολιτική</a:t>
            </a:r>
          </a:p>
          <a:p>
            <a:pPr>
              <a:buFont typeface="Wingdings" pitchFamily="2" charset="2"/>
              <a:buChar char="§"/>
            </a:pPr>
            <a:endParaRPr lang="el-GR" sz="2000" dirty="0" smtClean="0"/>
          </a:p>
          <a:p>
            <a:pPr>
              <a:buFont typeface="Wingdings" pitchFamily="2" charset="2"/>
              <a:buChar char="§"/>
            </a:pPr>
            <a:endParaRPr lang="en-US" sz="2000" dirty="0"/>
          </a:p>
        </p:txBody>
      </p:sp>
      <p:sp>
        <p:nvSpPr>
          <p:cNvPr id="8" name="Right Arrow 7"/>
          <p:cNvSpPr/>
          <p:nvPr/>
        </p:nvSpPr>
        <p:spPr>
          <a:xfrm>
            <a:off x="2514600" y="54864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17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ΠΥΛΩΝΑΣ   Ι : 	ΑΡΜΟΔΙΟΤΗΤΕΣ  ΤΟΠΙΚΗΣ 				ΑΥΤΟΔΙΟΙΚΗΣΗΣ</a:t>
            </a:r>
            <a:endParaRPr lang="el-GR" sz="2800" b="1" dirty="0"/>
          </a:p>
        </p:txBody>
      </p:sp>
      <p:pic>
        <p:nvPicPr>
          <p:cNvPr id="4" name="Picture 0" descr="fff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u="sng" dirty="0" smtClean="0"/>
              <a:t>ΑΘΛΗΤΙΣΜΟΣ</a:t>
            </a:r>
          </a:p>
          <a:p>
            <a:pPr>
              <a:buNone/>
            </a:pPr>
            <a:endParaRPr lang="el-GR" u="sng" dirty="0" smtClean="0"/>
          </a:p>
          <a:p>
            <a:pPr>
              <a:buFont typeface="Wingdings" pitchFamily="2" charset="2"/>
              <a:buChar char="§"/>
            </a:pPr>
            <a:r>
              <a:rPr lang="el-GR" sz="2000" dirty="0" smtClean="0"/>
              <a:t>ΤΟΠΙΚΗ  ΑΥΤΟΔΙΟΙΚΗΣΗ	ολοκληρωμένο πλάνο ενίσχυσης</a:t>
            </a:r>
          </a:p>
          <a:p>
            <a:pPr>
              <a:buFont typeface="Wingdings" pitchFamily="2" charset="2"/>
              <a:buChar char="§"/>
            </a:pPr>
            <a:r>
              <a:rPr lang="el-GR" sz="2000" dirty="0" smtClean="0"/>
              <a:t>ΚΡΑΤΟΣ						αθλητισμού</a:t>
            </a:r>
            <a:endParaRPr lang="el-GR" sz="2000" dirty="0" smtClean="0"/>
          </a:p>
          <a:p>
            <a:pPr>
              <a:buFont typeface="Wingdings" pitchFamily="2" charset="2"/>
              <a:buChar char="§"/>
            </a:pPr>
            <a:endParaRPr lang="el-GR" sz="2000" dirty="0" smtClean="0"/>
          </a:p>
          <a:p>
            <a:pPr>
              <a:buFont typeface="Wingdings" pitchFamily="2" charset="2"/>
              <a:buChar char="§"/>
            </a:pPr>
            <a:r>
              <a:rPr lang="el-GR" sz="2000" dirty="0" smtClean="0"/>
              <a:t>Θεσμοθετημένη συμβολή</a:t>
            </a:r>
          </a:p>
          <a:p>
            <a:pPr>
              <a:buFont typeface="Wingdings" pitchFamily="2" charset="2"/>
              <a:buChar char="§"/>
            </a:pPr>
            <a:r>
              <a:rPr lang="el-GR" sz="2000" dirty="0" smtClean="0"/>
              <a:t>Ενίσχυση της ευθύνης της Τοπικής Αυτοδιοίκησης</a:t>
            </a:r>
          </a:p>
          <a:p>
            <a:pPr>
              <a:buFont typeface="Wingdings" pitchFamily="2" charset="2"/>
              <a:buChar char="§"/>
            </a:pPr>
            <a:endParaRPr lang="el-GR" sz="2000" dirty="0" smtClean="0"/>
          </a:p>
          <a:p>
            <a:pPr lvl="7">
              <a:buFont typeface="Wingdings" pitchFamily="2" charset="2"/>
              <a:buChar char="§"/>
            </a:pPr>
            <a:endParaRPr lang="el-GR" sz="1000" dirty="0" smtClean="0"/>
          </a:p>
          <a:p>
            <a:pPr lvl="7">
              <a:buFont typeface="Wingdings" pitchFamily="2" charset="2"/>
              <a:buChar char="§"/>
            </a:pPr>
            <a:r>
              <a:rPr lang="el-GR" b="1" dirty="0" smtClean="0"/>
              <a:t>Νέα δυναμική και καλύτερη προοπτική για ευκαιρίες άθλησης και εκγύμνασης μεγαλύτερου ποσοστού των ομάδων πληθυσμού</a:t>
            </a:r>
            <a:endParaRPr lang="en-US" b="1" dirty="0"/>
          </a:p>
        </p:txBody>
      </p:sp>
      <p:sp>
        <p:nvSpPr>
          <p:cNvPr id="7" name="Right Brace 6"/>
          <p:cNvSpPr/>
          <p:nvPr/>
        </p:nvSpPr>
        <p:spPr>
          <a:xfrm>
            <a:off x="3886200" y="2667000"/>
            <a:ext cx="762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Elbow Connector 9"/>
          <p:cNvCxnSpPr/>
          <p:nvPr/>
        </p:nvCxnSpPr>
        <p:spPr>
          <a:xfrm>
            <a:off x="838200" y="4648200"/>
            <a:ext cx="2819400" cy="609600"/>
          </a:xfrm>
          <a:prstGeom prst="bentConnector3">
            <a:avLst>
              <a:gd name="adj1" fmla="val 7715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817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ΠΥΛΩΝΑΣ   Ι : 	ΑΡΜΟΔΙΟΤΗΤΕΣ  ΤΟΠΙΚΗΣ 				ΑΥΤΟΔΙΟΙΚΗΣΗΣ</a:t>
            </a:r>
            <a:endParaRPr lang="el-GR" sz="2800" b="1" dirty="0"/>
          </a:p>
        </p:txBody>
      </p:sp>
      <p:pic>
        <p:nvPicPr>
          <p:cNvPr id="4" name="Picture 0" descr="fff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u="sng" dirty="0" smtClean="0"/>
              <a:t>ΠΕΡΙΒΑΛΛΟΝΤΙΚΟΣ  ΚΑΙ  ΥΓΕΙΟΝΟΜΙΚΟΣ  ΕΛΕΓΧΟΣ</a:t>
            </a:r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Ανάγκη για ολοκληρωμένη προσέγγιση </a:t>
            </a:r>
          </a:p>
          <a:p>
            <a:pPr lvl="1">
              <a:buFont typeface="Wingdings" pitchFamily="2" charset="2"/>
              <a:buChar char="Ø"/>
            </a:pPr>
            <a:r>
              <a:rPr lang="el-GR" sz="1400" dirty="0" smtClean="0"/>
              <a:t>Σημερινό σύστημα  </a:t>
            </a:r>
            <a:r>
              <a:rPr lang="el-GR" sz="1400" dirty="0" smtClean="0">
                <a:sym typeface="Wingdings" pitchFamily="2" charset="2"/>
              </a:rPr>
              <a:t> 	</a:t>
            </a:r>
            <a:r>
              <a:rPr lang="el-GR" sz="1600" b="1" dirty="0" smtClean="0">
                <a:sym typeface="Wingdings" pitchFamily="2" charset="2"/>
              </a:rPr>
              <a:t>αδυναμίες</a:t>
            </a:r>
            <a:endParaRPr lang="el-GR" sz="1400" b="1" dirty="0" smtClean="0">
              <a:sym typeface="Wingdings" pitchFamily="2" charset="2"/>
            </a:endParaRPr>
          </a:p>
          <a:p>
            <a:pPr lvl="6">
              <a:buNone/>
            </a:pPr>
            <a:r>
              <a:rPr lang="el-GR" sz="1600" b="1" dirty="0" smtClean="0">
                <a:sym typeface="Wingdings" pitchFamily="2" charset="2"/>
              </a:rPr>
              <a:t>α</a:t>
            </a:r>
            <a:r>
              <a:rPr lang="el-GR" sz="1600" b="1" dirty="0" smtClean="0">
                <a:sym typeface="Wingdings" pitchFamily="2" charset="2"/>
              </a:rPr>
              <a:t>νεπάρκεια πόρων για σωστή στελέχωση</a:t>
            </a:r>
          </a:p>
          <a:p>
            <a:pPr lvl="6">
              <a:buNone/>
            </a:pPr>
            <a:r>
              <a:rPr lang="el-GR" sz="1600" b="1" dirty="0" err="1" smtClean="0">
                <a:sym typeface="Wingdings" pitchFamily="2" charset="2"/>
              </a:rPr>
              <a:t>π</a:t>
            </a:r>
            <a:r>
              <a:rPr lang="el-GR" sz="1600" b="1" dirty="0" err="1" smtClean="0">
                <a:sym typeface="Wingdings" pitchFamily="2" charset="2"/>
              </a:rPr>
              <a:t>ολυπαραγοντισμός</a:t>
            </a:r>
            <a:endParaRPr lang="el-GR" sz="1600" b="1" dirty="0" smtClean="0">
              <a:sym typeface="Wingdings" pitchFamily="2" charset="2"/>
            </a:endParaRPr>
          </a:p>
          <a:p>
            <a:pPr lvl="6">
              <a:buNone/>
            </a:pPr>
            <a:endParaRPr lang="el-GR" sz="1600" b="1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Νέα δημοτική δομή</a:t>
            </a:r>
          </a:p>
          <a:p>
            <a:pPr lvl="5">
              <a:buFont typeface="Wingdings" pitchFamily="2" charset="2"/>
              <a:buChar char="Ø"/>
            </a:pPr>
            <a:r>
              <a:rPr lang="el-GR" b="1" dirty="0" smtClean="0"/>
              <a:t>Ενίσχυση υπηρεσιών</a:t>
            </a:r>
          </a:p>
          <a:p>
            <a:pPr lvl="5">
              <a:buFont typeface="Wingdings" pitchFamily="2" charset="2"/>
              <a:buChar char="Ø"/>
            </a:pPr>
            <a:r>
              <a:rPr lang="el-GR" b="1" dirty="0" smtClean="0"/>
              <a:t>Ολοκληρωμένη αντιμετώπιση προβλημάτων</a:t>
            </a:r>
          </a:p>
          <a:p>
            <a:pPr lvl="5">
              <a:buFont typeface="Wingdings" pitchFamily="2" charset="2"/>
              <a:buChar char="Ø"/>
            </a:pPr>
            <a:r>
              <a:rPr lang="el-GR" b="1" dirty="0" smtClean="0"/>
              <a:t>Άμεση δράση σε τοπικό επίπεδο</a:t>
            </a:r>
          </a:p>
          <a:p>
            <a:pPr lvl="5">
              <a:buFont typeface="Wingdings" pitchFamily="2" charset="2"/>
              <a:buChar char="Ø"/>
            </a:pPr>
            <a:r>
              <a:rPr lang="el-GR" b="1" dirty="0" smtClean="0"/>
              <a:t>Γρήγορη εφαρμογή και έλεγχο </a:t>
            </a:r>
          </a:p>
          <a:p>
            <a:pPr lvl="5">
              <a:buNone/>
            </a:pPr>
            <a:endParaRPr lang="el-GR" b="1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Υπάρχουσα τεχνογνωσία</a:t>
            </a:r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Δημιουργία Υπηρεσίας Περιβάλλοντος </a:t>
            </a:r>
          </a:p>
        </p:txBody>
      </p:sp>
    </p:spTree>
    <p:extLst>
      <p:ext uri="{BB962C8B-B14F-4D97-AF65-F5344CB8AC3E}">
        <p14:creationId xmlns:p14="http://schemas.microsoft.com/office/powerpoint/2010/main" xmlns="" val="34817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ΠΥΛΩΝΑΣ   Ι : 	ΑΡΜΟΔΙΟΤΗΤΕΣ  ΤΟΠΙΚΗΣ 				ΑΥΤΟΔΙΟΙΚΗΣΗΣ</a:t>
            </a:r>
            <a:endParaRPr lang="el-GR" sz="2800" b="1" dirty="0"/>
          </a:p>
        </p:txBody>
      </p:sp>
      <p:pic>
        <p:nvPicPr>
          <p:cNvPr id="4" name="Picture 0" descr="fff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u="sng" dirty="0" smtClean="0"/>
              <a:t>ΤΟΠΙΟΤΕΧΝΗΣΗ ΚΑΙ ΣΥΝΤΗΡΗΣΗ ΔΡΟΜΩΝ ΚΑΙ ΔΗΜΟΤΙΚΩΝ ΠΑΡΚΩΝ</a:t>
            </a:r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Ανάληψη ευθύνης για ολοκληρωμένη </a:t>
            </a:r>
            <a:r>
              <a:rPr lang="el-GR" sz="1800" dirty="0" err="1" smtClean="0"/>
              <a:t>τοπιοτέχνηση</a:t>
            </a:r>
            <a:r>
              <a:rPr lang="el-GR" sz="1800" dirty="0" smtClean="0"/>
              <a:t> και συντήρηση των δρόμων στα όρια του εκάστοτε νέου δήμου</a:t>
            </a:r>
          </a:p>
          <a:p>
            <a:pPr>
              <a:buFont typeface="Wingdings" pitchFamily="2" charset="2"/>
              <a:buChar char="Ø"/>
            </a:pPr>
            <a:endParaRPr lang="el-GR" sz="1800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Συντήρηση και καθαριότητα των δημόσιων πάρκων</a:t>
            </a:r>
          </a:p>
          <a:p>
            <a:pPr>
              <a:buFont typeface="Wingdings" pitchFamily="2" charset="2"/>
              <a:buChar char="Ø"/>
            </a:pPr>
            <a:endParaRPr lang="el-GR" sz="1800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Αντισταθμιστικό τέλος  </a:t>
            </a:r>
            <a:r>
              <a:rPr lang="el-GR" sz="1800" i="1" dirty="0" smtClean="0"/>
              <a:t>(σήμερα δεν δίνεται τίποτα )</a:t>
            </a:r>
          </a:p>
          <a:p>
            <a:pPr>
              <a:buFont typeface="Wingdings" pitchFamily="2" charset="2"/>
              <a:buChar char="Ø"/>
            </a:pPr>
            <a:endParaRPr lang="el-GR" sz="1800" i="1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Ο Σχεδιασμός, η συντήρηση, η καθαριότητα των δρόμων (δευτερευούσης, τριτευούσης σημασίας) και πάρκων (όχι εθνικών) πρέπει να αναληφθεί από τους νέους δήμους</a:t>
            </a:r>
          </a:p>
        </p:txBody>
      </p:sp>
    </p:spTree>
    <p:extLst>
      <p:ext uri="{BB962C8B-B14F-4D97-AF65-F5344CB8AC3E}">
        <p14:creationId xmlns:p14="http://schemas.microsoft.com/office/powerpoint/2010/main" xmlns="" val="34817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ΠΥΛΩΝΑΣ   Ι : 	ΑΡΜΟΔΙΟΤΗΤΕΣ  ΤΟΠΙΚΗΣ 				ΑΥΤΟΔΙΟΙΚΗΣΗΣ</a:t>
            </a:r>
            <a:endParaRPr lang="el-GR" sz="2800" b="1" dirty="0"/>
          </a:p>
        </p:txBody>
      </p:sp>
      <p:pic>
        <p:nvPicPr>
          <p:cNvPr id="4" name="Picture 0" descr="fff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u="sng" dirty="0" smtClean="0"/>
              <a:t>ΔΗΜΟΣΙΑ  ΤΑΞΗ ΚΑΙ ΔΙΑΧΕΙΡΙΣΗ ΟΔΙΚΗΣ  ΚΥΚΛΟΦΟΡΙΑΣ</a:t>
            </a:r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Εξουσίες δημοτικής αστυνομίας</a:t>
            </a:r>
          </a:p>
          <a:p>
            <a:pPr>
              <a:buFont typeface="Wingdings" pitchFamily="2" charset="2"/>
              <a:buChar char="Ø"/>
            </a:pPr>
            <a:endParaRPr lang="el-GR" sz="1800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Ενίσχυση με τεχνολογικό εξοπλισμό τελευταίου τύπου:</a:t>
            </a:r>
          </a:p>
          <a:p>
            <a:pPr lvl="4">
              <a:buFont typeface="Wingdings" pitchFamily="2" charset="2"/>
              <a:buChar char="Ø"/>
            </a:pPr>
            <a:r>
              <a:rPr lang="el-GR" b="1" dirty="0" smtClean="0"/>
              <a:t>Έλεγχο ηχορύπανσης</a:t>
            </a:r>
          </a:p>
          <a:p>
            <a:pPr lvl="4">
              <a:buFont typeface="Wingdings" pitchFamily="2" charset="2"/>
              <a:buChar char="Ø"/>
            </a:pPr>
            <a:r>
              <a:rPr lang="el-GR" b="1" dirty="0" smtClean="0"/>
              <a:t>Παράνομες χρήσεις</a:t>
            </a:r>
          </a:p>
          <a:p>
            <a:pPr lvl="4">
              <a:buFont typeface="Wingdings" pitchFamily="2" charset="2"/>
              <a:buChar char="Ø"/>
            </a:pPr>
            <a:r>
              <a:rPr lang="el-GR" b="1" dirty="0" err="1" smtClean="0"/>
              <a:t>Οχληρίες</a:t>
            </a:r>
            <a:endParaRPr lang="el-GR" b="1" dirty="0" smtClean="0"/>
          </a:p>
          <a:p>
            <a:pPr lvl="4">
              <a:buFont typeface="Wingdings" pitchFamily="2" charset="2"/>
              <a:buChar char="Ø"/>
            </a:pPr>
            <a:r>
              <a:rPr lang="el-GR" b="1" dirty="0" smtClean="0"/>
              <a:t>Τροχαίες παραβάσεις</a:t>
            </a:r>
          </a:p>
          <a:p>
            <a:pPr lvl="4">
              <a:buFont typeface="Wingdings" pitchFamily="2" charset="2"/>
              <a:buChar char="Ø"/>
            </a:pPr>
            <a:endParaRPr lang="el-GR" b="1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Νομοθετικές αλλαγές για γρήγορη επιβολή της τάξης και αυθαιρεσίας</a:t>
            </a:r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Η Αστυνομία θα επικεντρωθεί στο σοβαρό έγκλημα</a:t>
            </a:r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Αναγκαία στελέχωση και εκπαίδευση</a:t>
            </a:r>
          </a:p>
        </p:txBody>
      </p:sp>
    </p:spTree>
    <p:extLst>
      <p:ext uri="{BB962C8B-B14F-4D97-AF65-F5344CB8AC3E}">
        <p14:creationId xmlns:p14="http://schemas.microsoft.com/office/powerpoint/2010/main" xmlns="" val="34817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ΠΥΛΩΝΑΣ   Ι : 	ΑΡΜΟΔΙΟΤΗΤΕΣ  ΤΟΠΙΚΗΣ 				ΑΥΤΟΔΙΟΙΚΗΣΗΣ</a:t>
            </a:r>
            <a:endParaRPr lang="el-GR" sz="2800" b="1" dirty="0"/>
          </a:p>
        </p:txBody>
      </p:sp>
      <p:pic>
        <p:nvPicPr>
          <p:cNvPr id="4" name="Picture 0" descr="fff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u="sng" dirty="0" smtClean="0"/>
              <a:t>ΣΧΟΛΙΚΕΣ  ΕΦΟΡΕΙΕΣ</a:t>
            </a:r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Μείωση σχολικών εφορειών και ένταξη τους στους νέους δήμους</a:t>
            </a:r>
          </a:p>
          <a:p>
            <a:pPr>
              <a:buNone/>
            </a:pPr>
            <a:endParaRPr lang="el-GR" sz="1800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Αχρείαστα κόστη και γραφειοκρατία, περιορισμένες υπηρεσίες</a:t>
            </a:r>
          </a:p>
          <a:p>
            <a:pPr>
              <a:buNone/>
            </a:pPr>
            <a:endParaRPr lang="el-GR" sz="1800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Οικονομίες κλίμακας στο προσωπικό</a:t>
            </a:r>
          </a:p>
          <a:p>
            <a:pPr>
              <a:buFont typeface="Wingdings" pitchFamily="2" charset="2"/>
              <a:buChar char="Ø"/>
            </a:pPr>
            <a:endParaRPr lang="el-GR" sz="1800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Δήμοι </a:t>
            </a:r>
            <a:r>
              <a:rPr lang="el-GR" sz="1800" dirty="0" smtClean="0">
                <a:sym typeface="Wingdings" pitchFamily="2" charset="2"/>
              </a:rPr>
              <a:t> αρμοδιότητες, πόρους, εξουσίες</a:t>
            </a:r>
          </a:p>
          <a:p>
            <a:pPr lvl="3">
              <a:buNone/>
            </a:pPr>
            <a:r>
              <a:rPr lang="el-GR" sz="1400" b="1" dirty="0" smtClean="0">
                <a:sym typeface="Wingdings" pitchFamily="2" charset="2"/>
              </a:rPr>
              <a:t>	Άμεση ανάληψη ευθύνης για συντήρηση και καθαριότητα των σχολικών χώρων που υφίστανται στα δημοτικά όρια</a:t>
            </a:r>
          </a:p>
          <a:p>
            <a:pPr lvl="4">
              <a:buFont typeface="Wingdings" pitchFamily="2" charset="2"/>
              <a:buChar char="Ø"/>
            </a:pPr>
            <a:endParaRPr lang="el-GR" sz="800" dirty="0" smtClean="0">
              <a:sym typeface="Wingdings" pitchFamily="2" charset="2"/>
            </a:endParaRPr>
          </a:p>
          <a:p>
            <a:pPr>
              <a:buNone/>
            </a:pPr>
            <a:endParaRPr lang="el-GR" sz="18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l-GR" sz="1800" dirty="0" smtClean="0">
                <a:sym typeface="Wingdings" pitchFamily="2" charset="2"/>
              </a:rPr>
              <a:t>Υπουργείο Παιδείας   κεντρικό ρόλο για δημιουργία υποδομών</a:t>
            </a:r>
            <a:endParaRPr lang="el-GR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4817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ΠΥΛΩΝΑΣ   Ι : 	ΑΡΜΟΔΙΟΤΗΤΕΣ  ΤΟΠΙΚΗΣ 				ΑΥΤΟΔΙΟΙΚΗΣΗΣ</a:t>
            </a:r>
            <a:endParaRPr lang="el-GR" sz="2800" b="1" dirty="0"/>
          </a:p>
        </p:txBody>
      </p:sp>
      <p:pic>
        <p:nvPicPr>
          <p:cNvPr id="4" name="Picture 0" descr="fff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u="sng" dirty="0" smtClean="0"/>
              <a:t>ΠΟΛΕΟΔΟΜΙΑ </a:t>
            </a:r>
          </a:p>
          <a:p>
            <a:pPr>
              <a:buNone/>
            </a:pPr>
            <a:endParaRPr lang="el-GR" u="sng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Δημιουργία ενιαίας αρχής στα πλαίσια των νέων διευρυμένων δήμων</a:t>
            </a:r>
          </a:p>
          <a:p>
            <a:pPr lvl="3">
              <a:buFont typeface="Wingdings" pitchFamily="2" charset="2"/>
              <a:buChar char="Ø"/>
            </a:pPr>
            <a:r>
              <a:rPr lang="el-GR" sz="1400" b="1" dirty="0" smtClean="0"/>
              <a:t>Έκδοση πολεοδομικών αδειών</a:t>
            </a:r>
          </a:p>
          <a:p>
            <a:pPr lvl="3">
              <a:buFont typeface="Wingdings" pitchFamily="2" charset="2"/>
              <a:buChar char="Ø"/>
            </a:pPr>
            <a:r>
              <a:rPr lang="el-GR" sz="1400" b="1" dirty="0" smtClean="0"/>
              <a:t>Έκδοση αδειών οικοδομής</a:t>
            </a:r>
          </a:p>
          <a:p>
            <a:pPr>
              <a:buFont typeface="Wingdings" pitchFamily="2" charset="2"/>
              <a:buChar char="Ø"/>
            </a:pPr>
            <a:endParaRPr lang="el-GR" b="1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Συμμετοχή των δήμων στον Πολεοδομικό Σχεδιασμό μέσω του Επαρχιακού Φορέα</a:t>
            </a:r>
          </a:p>
          <a:p>
            <a:pPr>
              <a:buFont typeface="Wingdings" pitchFamily="2" charset="2"/>
              <a:buChar char="Ø"/>
            </a:pPr>
            <a:endParaRPr lang="el-GR" sz="1800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Απουσία στρατηγικού σχεδιασμού </a:t>
            </a:r>
            <a:r>
              <a:rPr lang="el-GR" sz="1800" dirty="0" smtClean="0">
                <a:sym typeface="Wingdings" pitchFamily="2" charset="2"/>
              </a:rPr>
              <a:t> Είναι και πρέπει να συνεχίσει να είναι 					ευθύνη του Κράτους</a:t>
            </a:r>
            <a:endParaRPr lang="el-GR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4817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ΠΥΛΩΝΑΣ   Ι : 	ΑΡΜΟΔΙΟΤΗΤΕΣ  ΤΟΠΙΚΗΣ 				ΑΥΤΟΔΙΟΙΚΗΣΗΣ</a:t>
            </a:r>
            <a:endParaRPr lang="el-GR" sz="2800" b="1" dirty="0"/>
          </a:p>
        </p:txBody>
      </p:sp>
      <p:pic>
        <p:nvPicPr>
          <p:cNvPr id="4" name="Picture 0" descr="fff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u="sng" dirty="0" smtClean="0"/>
              <a:t>ΔΙΑΧΕΙΡΙΣΗ  ΑΠΟΒΛΗΤΩΝ  ΚΑΙ  ΕΛΕΓΧΟΙ  ΡΥΠΑΝΣΗΣ 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Σημαντικό θέμα για τους δήμους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Λειτουργία  ΧΥΤΥ </a:t>
            </a:r>
            <a:r>
              <a:rPr lang="el-GR" sz="2000" dirty="0" smtClean="0">
                <a:sym typeface="Wingdings" pitchFamily="2" charset="2"/>
              </a:rPr>
              <a:t>  τεράστια  αύξηση κόστους </a:t>
            </a:r>
            <a:endParaRPr lang="el-GR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sym typeface="Wingdings" pitchFamily="2" charset="2"/>
              </a:rPr>
              <a:t>Ενίσχυση δήμων με νέες τεχνολογικές λύσεις και πόρους για αύξηση της ανακύκλωσης και εφαρμογή της αρχής «Ο </a:t>
            </a:r>
            <a:r>
              <a:rPr lang="el-GR" sz="2000" dirty="0" err="1" smtClean="0">
                <a:sym typeface="Wingdings" pitchFamily="2" charset="2"/>
              </a:rPr>
              <a:t>ρυπαίνων</a:t>
            </a:r>
            <a:r>
              <a:rPr lang="el-GR" sz="2000" dirty="0" smtClean="0">
                <a:sym typeface="Wingdings" pitchFamily="2" charset="2"/>
              </a:rPr>
              <a:t> πληρώνει»</a:t>
            </a:r>
            <a:endParaRPr lang="el-GR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sym typeface="Wingdings" pitchFamily="2" charset="2"/>
              </a:rPr>
              <a:t>Ο.Ε.Δ.Α (ολοκληρωμένη εγκατάστασης διαχείρισης αποβλήτων)</a:t>
            </a:r>
          </a:p>
          <a:p>
            <a:pPr lvl="4">
              <a:buFont typeface="Wingdings" pitchFamily="2" charset="2"/>
              <a:buChar char="Ø"/>
            </a:pPr>
            <a:r>
              <a:rPr lang="el-GR" b="1" dirty="0" smtClean="0">
                <a:sym typeface="Wingdings" pitchFamily="2" charset="2"/>
              </a:rPr>
              <a:t>Ανάγκη για επαρχιακό  συντονισμό</a:t>
            </a:r>
            <a:r>
              <a:rPr lang="el-GR" b="1" dirty="0" smtClean="0">
                <a:sym typeface="Wingdings" pitchFamily="2" charset="2"/>
              </a:rPr>
              <a:t> </a:t>
            </a:r>
            <a:r>
              <a:rPr lang="el-GR" b="1" dirty="0" smtClean="0">
                <a:sym typeface="Wingdings" pitchFamily="2" charset="2"/>
              </a:rPr>
              <a:t> (Πράσινα Σημεία)</a:t>
            </a:r>
          </a:p>
          <a:p>
            <a:pPr>
              <a:buFont typeface="Wingdings" pitchFamily="2" charset="2"/>
              <a:buChar char="Ø"/>
            </a:pPr>
            <a:r>
              <a:rPr lang="el-GR" sz="1800" dirty="0" smtClean="0">
                <a:sym typeface="Wingdings" pitchFamily="2" charset="2"/>
              </a:rPr>
              <a:t>Έλεγχος ρύπανσης</a:t>
            </a:r>
          </a:p>
          <a:p>
            <a:pPr lvl="5">
              <a:buFont typeface="Wingdings" pitchFamily="2" charset="2"/>
              <a:buChar char="Ø"/>
            </a:pPr>
            <a:r>
              <a:rPr lang="el-GR" sz="1200" b="1" dirty="0" smtClean="0">
                <a:sym typeface="Wingdings" pitchFamily="2" charset="2"/>
              </a:rPr>
              <a:t>Περί  Αποβλήτων</a:t>
            </a:r>
          </a:p>
          <a:p>
            <a:pPr lvl="5">
              <a:buFont typeface="Wingdings" pitchFamily="2" charset="2"/>
              <a:buChar char="Ø"/>
            </a:pPr>
            <a:r>
              <a:rPr lang="el-GR" sz="1200" b="1" dirty="0" smtClean="0">
                <a:sym typeface="Wingdings" pitchFamily="2" charset="2"/>
              </a:rPr>
              <a:t>Περί Συσκευασιών και </a:t>
            </a:r>
            <a:r>
              <a:rPr lang="el-GR" sz="1200" b="1" dirty="0" err="1" smtClean="0">
                <a:sym typeface="Wingdings" pitchFamily="2" charset="2"/>
              </a:rPr>
              <a:t>Απορριμάτων</a:t>
            </a:r>
            <a:r>
              <a:rPr lang="el-GR" sz="1200" b="1" dirty="0" smtClean="0">
                <a:sym typeface="Wingdings" pitchFamily="2" charset="2"/>
              </a:rPr>
              <a:t> </a:t>
            </a:r>
          </a:p>
          <a:p>
            <a:pPr lvl="5">
              <a:buFont typeface="Wingdings" pitchFamily="2" charset="2"/>
              <a:buChar char="Ø"/>
            </a:pPr>
            <a:r>
              <a:rPr lang="el-GR" sz="1200" b="1" dirty="0" smtClean="0">
                <a:sym typeface="Wingdings" pitchFamily="2" charset="2"/>
              </a:rPr>
              <a:t>Περί Ελέγχου Ρύπανσης των Νερών</a:t>
            </a:r>
          </a:p>
          <a:p>
            <a:pPr lvl="5">
              <a:buFont typeface="Wingdings" pitchFamily="2" charset="2"/>
              <a:buChar char="Ø"/>
            </a:pPr>
            <a:r>
              <a:rPr lang="el-GR" sz="1200" b="1" dirty="0" smtClean="0">
                <a:sym typeface="Wingdings" pitchFamily="2" charset="2"/>
              </a:rPr>
              <a:t>Άλλοι σχετικοί κανονισμοί  και υπουργικές αποφάσεις</a:t>
            </a:r>
          </a:p>
          <a:p>
            <a:pPr lvl="5">
              <a:buFont typeface="Wingdings" pitchFamily="2" charset="2"/>
              <a:buChar char="Ø"/>
            </a:pPr>
            <a:endParaRPr lang="el-GR" sz="1200" b="1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l-GR" sz="1800" dirty="0" smtClean="0">
                <a:sym typeface="Wingdings" pitchFamily="2" charset="2"/>
              </a:rPr>
              <a:t>Έλεγχο μικρού και μεσαίου μεγέθους εγκαταστάσεων</a:t>
            </a:r>
          </a:p>
        </p:txBody>
      </p:sp>
    </p:spTree>
    <p:extLst>
      <p:ext uri="{BB962C8B-B14F-4D97-AF65-F5344CB8AC3E}">
        <p14:creationId xmlns:p14="http://schemas.microsoft.com/office/powerpoint/2010/main" xmlns="" val="34817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ΠΥΛΩΝΑΣ   Ι : 	ΑΡΜΟΔΙΟΤΗΤΕΣ  ΤΟΠΙΚΗΣ 				ΑΥΤΟΔΙΟΙΚΗΣΗΣ</a:t>
            </a:r>
            <a:endParaRPr lang="el-GR" sz="2800" b="1" dirty="0"/>
          </a:p>
        </p:txBody>
      </p:sp>
      <p:pic>
        <p:nvPicPr>
          <p:cNvPr id="4" name="Picture 0" descr="fff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u="sng" dirty="0" smtClean="0"/>
              <a:t>ΣΥΓΚΟΙΝΩΝΙΕΣ </a:t>
            </a:r>
          </a:p>
          <a:p>
            <a:pPr>
              <a:buNone/>
            </a:pPr>
            <a:endParaRPr lang="el-GR" u="sng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Ανάγκη για ουσιαστική εμπλοκή τοπικής αυτοδιοίκησης</a:t>
            </a:r>
          </a:p>
          <a:p>
            <a:pPr>
              <a:buNone/>
            </a:pPr>
            <a:endParaRPr lang="el-GR" sz="1800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Όχι αποσπασματική αντιμετώπιση των δημοσίων συγκοινωνιών</a:t>
            </a:r>
          </a:p>
          <a:p>
            <a:pPr>
              <a:buFont typeface="Wingdings" pitchFamily="2" charset="2"/>
              <a:buChar char="Ø"/>
            </a:pPr>
            <a:endParaRPr lang="el-GR" sz="1800" dirty="0" smtClean="0"/>
          </a:p>
          <a:p>
            <a:pPr>
              <a:buFont typeface="Wingdings" pitchFamily="2" charset="2"/>
              <a:buChar char="Ø"/>
            </a:pPr>
            <a:r>
              <a:rPr lang="el-GR" sz="1800" u="sng" dirty="0" smtClean="0"/>
              <a:t>Σημερινή κατάσταση:</a:t>
            </a:r>
          </a:p>
          <a:p>
            <a:pPr lvl="2">
              <a:buFont typeface="Wingdings" pitchFamily="2" charset="2"/>
              <a:buChar char="Ø"/>
            </a:pPr>
            <a:r>
              <a:rPr lang="el-GR" sz="1400" b="1" dirty="0" smtClean="0"/>
              <a:t>Κανένας ρόλος ή εμπλοκή των τοπικών αρχών στις αποφάσεις των σχεδιασμών των συγκοινωνιακών σχεδίων, των διαδρομών, της τιμολογιακής πολιτικής, κτλ.</a:t>
            </a:r>
          </a:p>
          <a:p>
            <a:pPr lvl="2">
              <a:buFont typeface="Wingdings" pitchFamily="2" charset="2"/>
              <a:buChar char="Ø"/>
            </a:pPr>
            <a:endParaRPr lang="el-GR" sz="1400" b="1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Άμεση εμπλοκή του νέου Επαρχιακού Φορέα</a:t>
            </a:r>
          </a:p>
          <a:p>
            <a:pPr>
              <a:buFont typeface="Wingdings" pitchFamily="2" charset="2"/>
              <a:buChar char="Ø"/>
            </a:pPr>
            <a:endParaRPr lang="el-GR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4817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ΠΥΛΩΝΑΣ   Ι : 	ΑΡΜΟΔΙΟΤΗΤΕΣ  ΤΟΠΙΚΗΣ 				ΑΥΤΟΔΙΟΙΚΗΣΗΣ</a:t>
            </a:r>
            <a:endParaRPr lang="el-GR" sz="2800" b="1" dirty="0"/>
          </a:p>
        </p:txBody>
      </p:sp>
      <p:pic>
        <p:nvPicPr>
          <p:cNvPr id="4" name="Picture 0" descr="fff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u="sng" dirty="0" smtClean="0"/>
              <a:t>ΚΟΙΝΩΝΙΚΕΣ  ΥΠΗΡΕΣΙΕΣ </a:t>
            </a:r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Ανάγκη για επαναξιολόγηση και ολοκληρωμένη προσέγγιση της κοινωνικής πολιτικής</a:t>
            </a:r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Η τοπική αυτοδιοίκηση είναι κοντά στο πολίτη και στις ανάγκες του σε σχέση με το κεντρικό κράτος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l-GR" sz="1800" u="sng" dirty="0" smtClean="0"/>
              <a:t>Παραδείγματα</a:t>
            </a:r>
            <a:r>
              <a:rPr lang="el-GR" sz="1800" dirty="0" smtClean="0"/>
              <a:t>:  </a:t>
            </a:r>
            <a:r>
              <a:rPr lang="el-GR" sz="1800" dirty="0" smtClean="0">
                <a:sym typeface="Wingdings" pitchFamily="2" charset="2"/>
              </a:rPr>
              <a:t> Κοινωνικά Παντοπωλεία, Ιατρεία, Συμβουλευτικά Κέντρα</a:t>
            </a:r>
            <a:r>
              <a:rPr lang="el-GR" sz="1800" dirty="0" smtClean="0"/>
              <a:t> </a:t>
            </a:r>
          </a:p>
          <a:p>
            <a:pPr>
              <a:buNone/>
            </a:pPr>
            <a:endParaRPr lang="el-GR" sz="1800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Άμεση ανάγκη για ενίσχυση των δήμων για δημιουργία υποβοηθητικών δομών στα πλαίσια του σύγχρονου τρόπου ζωής όπως:</a:t>
            </a:r>
          </a:p>
          <a:p>
            <a:pPr lvl="1">
              <a:buFont typeface="Wingdings" pitchFamily="2" charset="2"/>
              <a:buChar char="Ø"/>
            </a:pPr>
            <a:r>
              <a:rPr lang="el-GR" sz="1400" b="1" dirty="0" smtClean="0"/>
              <a:t>Παιδοκομικούς σταθμούς, κέντρα απασχόλησης παιδιών, γηροκομεία, ΚΑΠΗ, κτλ.</a:t>
            </a:r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Κράτος </a:t>
            </a:r>
            <a:r>
              <a:rPr lang="el-GR" sz="1800" dirty="0" smtClean="0">
                <a:sym typeface="Wingdings" pitchFamily="2" charset="2"/>
              </a:rPr>
              <a:t> 	στρατηγική, καθορισμός πολιτικής</a:t>
            </a:r>
          </a:p>
          <a:p>
            <a:pPr>
              <a:buFont typeface="Wingdings" pitchFamily="2" charset="2"/>
              <a:buChar char="Ø"/>
            </a:pPr>
            <a:r>
              <a:rPr lang="el-GR" sz="1800" dirty="0" smtClean="0">
                <a:sym typeface="Wingdings" pitchFamily="2" charset="2"/>
              </a:rPr>
              <a:t>Δήμοι   	διαχείριση, λειτουργία, δημιουργία προγραμμάτων</a:t>
            </a:r>
          </a:p>
          <a:p>
            <a:pPr>
              <a:buFont typeface="Wingdings" pitchFamily="2" charset="2"/>
              <a:buChar char="Ø"/>
            </a:pPr>
            <a:r>
              <a:rPr lang="el-GR" sz="1800" dirty="0" smtClean="0">
                <a:sym typeface="Wingdings" pitchFamily="2" charset="2"/>
              </a:rPr>
              <a:t>Υπηρεσίες Κοινωνικής 	Ευημερίας  σχεδιασμό, επιδόματα</a:t>
            </a:r>
            <a:endParaRPr lang="el-GR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4817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ΕΙΣΑΓΩΓΗ</a:t>
            </a:r>
            <a:endParaRPr lang="el-GR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l-GR" sz="2000" dirty="0" smtClean="0"/>
              <a:t>Κατάθεση Θέσεων από εμπειρογνώμονες από:</a:t>
            </a:r>
          </a:p>
          <a:p>
            <a:pPr marL="857250" lvl="1" indent="-457200">
              <a:buFont typeface="+mj-lt"/>
              <a:buAutoNum type="arabicPeriod"/>
            </a:pPr>
            <a:r>
              <a:rPr lang="el-GR" sz="1600" dirty="0" smtClean="0"/>
              <a:t>Αγγλία  (</a:t>
            </a:r>
            <a:r>
              <a:rPr lang="en-GB" sz="1600" dirty="0" smtClean="0"/>
              <a:t>NSGI</a:t>
            </a:r>
            <a:r>
              <a:rPr lang="el-GR" sz="1600" dirty="0" smtClean="0"/>
              <a:t>)</a:t>
            </a:r>
          </a:p>
          <a:p>
            <a:pPr marL="857250" lvl="1" indent="-457200">
              <a:buFont typeface="+mj-lt"/>
              <a:buAutoNum type="arabicPeriod"/>
            </a:pPr>
            <a:r>
              <a:rPr lang="el-GR" sz="1600" dirty="0" smtClean="0"/>
              <a:t>Ιταλία    (ΝΟΤΟ</a:t>
            </a:r>
            <a:r>
              <a:rPr lang="en-US" sz="1600" dirty="0" smtClean="0"/>
              <a:t>RIA)</a:t>
            </a:r>
          </a:p>
          <a:p>
            <a:pPr marL="857250" lvl="1" indent="-457200">
              <a:buFont typeface="+mj-lt"/>
              <a:buAutoNum type="arabicPeriod"/>
            </a:pPr>
            <a:r>
              <a:rPr lang="el-GR" sz="1600" dirty="0" smtClean="0"/>
              <a:t>Ελλάδα (ΕΚΔΔΑ)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l-GR" sz="2000" dirty="0" smtClean="0"/>
              <a:t>Ευθύνη του Συνδέσμου Δημοτικών Γραμματέων Κύπρου (ΣΔΓΚ)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l-GR" sz="2000" dirty="0" smtClean="0"/>
              <a:t>Τοπική Αυτοδιοίκηση στην Κύπρο </a:t>
            </a:r>
            <a:r>
              <a:rPr lang="en-US" sz="2000" b="1" dirty="0" smtClean="0"/>
              <a:t>Vs</a:t>
            </a:r>
            <a:r>
              <a:rPr lang="en-US" sz="2000" dirty="0" smtClean="0"/>
              <a:t> </a:t>
            </a:r>
            <a:r>
              <a:rPr lang="el-GR" sz="2000" dirty="0" smtClean="0"/>
              <a:t>Εξωτερικό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l-GR" sz="2000" dirty="0" smtClean="0"/>
              <a:t>Ευρωπαϊκή Χάρτα για Τοπική Αυτοδιοίκηση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l-GR" sz="2000" dirty="0" smtClean="0"/>
              <a:t>Τοπική Αυτοδιοίκηση </a:t>
            </a:r>
            <a:r>
              <a:rPr lang="en-US" sz="2000" b="1" dirty="0" smtClean="0"/>
              <a:t>Vs</a:t>
            </a:r>
            <a:r>
              <a:rPr lang="en-US" sz="2000" dirty="0" smtClean="0"/>
              <a:t> </a:t>
            </a:r>
            <a:r>
              <a:rPr lang="el-GR" sz="2000" dirty="0" smtClean="0"/>
              <a:t>Τμήματα Δημοσίου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l-GR" sz="2000" dirty="0" smtClean="0"/>
              <a:t>Έ</a:t>
            </a:r>
            <a:r>
              <a:rPr lang="el-GR" sz="2000" dirty="0" smtClean="0"/>
              <a:t>νωση Δήμων</a:t>
            </a:r>
          </a:p>
          <a:p>
            <a:pPr marL="457200" indent="-457200">
              <a:buNone/>
            </a:pPr>
            <a:r>
              <a:rPr lang="el-GR" sz="2000" dirty="0" smtClean="0"/>
              <a:t>	</a:t>
            </a:r>
            <a:r>
              <a:rPr lang="el-GR" sz="2000" dirty="0" smtClean="0"/>
              <a:t>Ένωση Κοινοτήτων		Κοινό Όραμα</a:t>
            </a:r>
          </a:p>
          <a:p>
            <a:pPr marL="457200" indent="-457200">
              <a:buNone/>
            </a:pPr>
            <a:r>
              <a:rPr lang="el-GR" sz="2000" dirty="0" smtClean="0"/>
              <a:t>	</a:t>
            </a:r>
            <a:r>
              <a:rPr lang="el-GR" sz="2000" dirty="0" smtClean="0"/>
              <a:t>Δημάρχους			Εγγύτητα</a:t>
            </a:r>
          </a:p>
          <a:p>
            <a:pPr marL="457200" indent="-457200">
              <a:buNone/>
            </a:pPr>
            <a:r>
              <a:rPr lang="el-GR" sz="2000" dirty="0" smtClean="0"/>
              <a:t>	</a:t>
            </a:r>
            <a:r>
              <a:rPr lang="el-GR" sz="2000" dirty="0" smtClean="0"/>
              <a:t>Κράτος</a:t>
            </a:r>
          </a:p>
          <a:p>
            <a:pPr marL="457200" indent="-457200">
              <a:buFont typeface="Wingdings" pitchFamily="2" charset="2"/>
              <a:buChar char="§"/>
            </a:pPr>
            <a:endParaRPr lang="el-GR" sz="2000" dirty="0" smtClean="0"/>
          </a:p>
          <a:p>
            <a:pPr marL="457200" indent="-457200">
              <a:buNone/>
            </a:pPr>
            <a:endParaRPr lang="el-GR" sz="2000" dirty="0" smtClean="0"/>
          </a:p>
          <a:p>
            <a:pPr marL="457200" indent="-457200">
              <a:buNone/>
            </a:pPr>
            <a:endParaRPr lang="el-GR" sz="2000" dirty="0" smtClean="0"/>
          </a:p>
          <a:p>
            <a:pPr marL="457200" indent="-457200">
              <a:buNone/>
            </a:pPr>
            <a:endParaRPr lang="el-GR" dirty="0" smtClean="0"/>
          </a:p>
          <a:p>
            <a:pPr marL="457200" indent="-457200">
              <a:buNone/>
            </a:pPr>
            <a:endParaRPr lang="el-GR" dirty="0"/>
          </a:p>
        </p:txBody>
      </p:sp>
      <p:pic>
        <p:nvPicPr>
          <p:cNvPr id="4" name="Picture 0" descr="fff1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Brace 4"/>
          <p:cNvSpPr/>
          <p:nvPr/>
        </p:nvSpPr>
        <p:spPr>
          <a:xfrm>
            <a:off x="3657600" y="4419600"/>
            <a:ext cx="762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34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ΠΥΛΩΝΑΣ   Ι : 	ΑΡΜΟΔΙΟΤΗΤΕΣ  ΤΟΠΙΚΗΣ 				ΑΥΤΟΔΙΟΙΚΗΣΗΣ</a:t>
            </a:r>
            <a:endParaRPr lang="el-GR" sz="2800" b="1" dirty="0"/>
          </a:p>
        </p:txBody>
      </p:sp>
      <p:pic>
        <p:nvPicPr>
          <p:cNvPr id="4" name="Picture 0" descr="fff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u="sng" dirty="0" smtClean="0"/>
              <a:t>ΕΛΕΓΧΟΣ  ΚΕΝΤΡΩΝ  ΑΝΑΨΥΧΗΣ ΚΑΙ ΑΛΛΩΝ ΥΠΟΣΤΑΤΙΚΩΝ</a:t>
            </a:r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Ολοκληρωμένη πολιτική στο συγκεκριμένο θέμα</a:t>
            </a:r>
          </a:p>
          <a:p>
            <a:pPr>
              <a:buFont typeface="Wingdings" pitchFamily="2" charset="2"/>
              <a:buChar char="Ø"/>
            </a:pPr>
            <a:endParaRPr lang="el-GR" sz="1800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Όλες οι άδειες να εκδίδονται από τους νέους δήμους:</a:t>
            </a:r>
          </a:p>
          <a:p>
            <a:pPr lvl="2">
              <a:buFont typeface="Wingdings" pitchFamily="2" charset="2"/>
              <a:buChar char="Ø"/>
            </a:pPr>
            <a:r>
              <a:rPr lang="el-GR" sz="1600" b="1" dirty="0" smtClean="0"/>
              <a:t>Άδεια λειτουργίας</a:t>
            </a:r>
          </a:p>
          <a:p>
            <a:pPr lvl="2">
              <a:buFont typeface="Wingdings" pitchFamily="2" charset="2"/>
              <a:buChar char="Ø"/>
            </a:pPr>
            <a:r>
              <a:rPr lang="el-GR" sz="1600" b="1" dirty="0" smtClean="0"/>
              <a:t>Άδεια επαγγελματική</a:t>
            </a:r>
          </a:p>
          <a:p>
            <a:pPr lvl="2">
              <a:buFont typeface="Wingdings" pitchFamily="2" charset="2"/>
              <a:buChar char="Ø"/>
            </a:pPr>
            <a:r>
              <a:rPr lang="el-GR" sz="1600" b="1" dirty="0" smtClean="0"/>
              <a:t>Άδεια οινοπνευματωδών ποτών</a:t>
            </a:r>
          </a:p>
          <a:p>
            <a:pPr lvl="2">
              <a:buFont typeface="Wingdings" pitchFamily="2" charset="2"/>
              <a:buChar char="Ø"/>
            </a:pPr>
            <a:r>
              <a:rPr lang="el-GR" sz="1600" b="1" dirty="0" smtClean="0"/>
              <a:t>Άδεια μεγαφώνων</a:t>
            </a:r>
          </a:p>
          <a:p>
            <a:pPr lvl="2">
              <a:buFont typeface="Wingdings" pitchFamily="2" charset="2"/>
              <a:buChar char="Ø"/>
            </a:pPr>
            <a:r>
              <a:rPr lang="el-GR" sz="1600" b="1" dirty="0" smtClean="0"/>
              <a:t>Υγειονομικός έλεγχος</a:t>
            </a:r>
          </a:p>
          <a:p>
            <a:pPr lvl="2">
              <a:buFont typeface="Wingdings" pitchFamily="2" charset="2"/>
              <a:buChar char="Ø"/>
            </a:pPr>
            <a:endParaRPr lang="el-GR" sz="1600" b="1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Γρήγορες διαδικασίες και Νέες Νομοθετικές Ρυθμίσεις για γρήγορη </a:t>
            </a:r>
            <a:r>
              <a:rPr lang="el-GR" sz="1800" dirty="0" err="1" smtClean="0"/>
              <a:t>αδειοδότηση</a:t>
            </a:r>
            <a:r>
              <a:rPr lang="el-GR" sz="1800" dirty="0" smtClean="0"/>
              <a:t> αλλά και αναστολή εργασιών των κέντρων αναψυχής</a:t>
            </a:r>
          </a:p>
        </p:txBody>
      </p:sp>
    </p:spTree>
    <p:extLst>
      <p:ext uri="{BB962C8B-B14F-4D97-AF65-F5344CB8AC3E}">
        <p14:creationId xmlns:p14="http://schemas.microsoft.com/office/powerpoint/2010/main" xmlns="" val="34817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5300" b="1" dirty="0" smtClean="0"/>
              <a:t>Οι πέντε πυλώνες</a:t>
            </a:r>
            <a:endParaRPr lang="el-GR" sz="5300" dirty="0"/>
          </a:p>
        </p:txBody>
      </p:sp>
      <p:pic>
        <p:nvPicPr>
          <p:cNvPr id="12" name="Picture 0" descr="fff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014797" y="685800"/>
            <a:ext cx="8510203" cy="6009621"/>
            <a:chOff x="1014797" y="685800"/>
            <a:chExt cx="8510203" cy="600962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10366" b="41603"/>
            <a:stretch/>
          </p:blipFill>
          <p:spPr>
            <a:xfrm>
              <a:off x="1014797" y="685800"/>
              <a:ext cx="8510203" cy="54864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828800" y="6248400"/>
              <a:ext cx="13654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="1" dirty="0" smtClean="0"/>
                <a:t>Αρμοδιότητες</a:t>
              </a:r>
              <a:endParaRPr lang="el-GR" sz="14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086182" y="2286001"/>
              <a:ext cx="914400" cy="76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90782" y="2473036"/>
              <a:ext cx="3276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 smtClean="0"/>
                <a:t>Αναδιάρθρωση</a:t>
              </a:r>
            </a:p>
            <a:p>
              <a:pPr algn="ctr"/>
              <a:r>
                <a:rPr lang="el-GR" dirty="0" smtClean="0"/>
                <a:t> </a:t>
              </a:r>
              <a:r>
                <a:rPr lang="el-GR" dirty="0" smtClean="0"/>
                <a:t>Τοπικής </a:t>
              </a:r>
              <a:r>
                <a:rPr lang="el-GR" dirty="0" smtClean="0"/>
                <a:t>Α</a:t>
              </a:r>
              <a:r>
                <a:rPr lang="el-GR" dirty="0" smtClean="0"/>
                <a:t>υτοδιοίκησης</a:t>
              </a:r>
              <a:endParaRPr lang="el-GR" dirty="0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921" t="26160" r="76744" b="41824"/>
            <a:stretch/>
          </p:blipFill>
          <p:spPr>
            <a:xfrm>
              <a:off x="3171782" y="3581400"/>
              <a:ext cx="891915" cy="25908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3194267" y="6248400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="1" dirty="0" smtClean="0"/>
                <a:t>Δομή</a:t>
              </a:r>
              <a:endParaRPr lang="el-GR" sz="14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62400" y="6248400"/>
              <a:ext cx="11368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="1" dirty="0" smtClean="0"/>
                <a:t>Λειτουργία</a:t>
              </a:r>
              <a:endParaRPr lang="el-GR" sz="14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99267" y="6172201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="1" dirty="0" smtClean="0"/>
                <a:t>Μέγεθος-αριθμός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40800" y="6172200"/>
              <a:ext cx="127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="1" dirty="0" smtClean="0"/>
                <a:t>Οικονομικά</a:t>
              </a:r>
              <a:endParaRPr lang="el-GR" sz="1400" b="1" dirty="0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921" t="26160" r="76744" b="41824"/>
            <a:stretch/>
          </p:blipFill>
          <p:spPr>
            <a:xfrm>
              <a:off x="5099267" y="3581400"/>
              <a:ext cx="891915" cy="2590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7788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l-GR" sz="2400" b="1" dirty="0" smtClean="0"/>
              <a:t>ΠΥΛΩΝΑΣ   Ι : 	ΑΡΜΟΔΙΟΤΗΤΕΣ  ΤΟΠΙΚΗΣ 				ΑΥΤΟΔΙΟΙΚΗΣΗΣ</a:t>
            </a:r>
            <a:endParaRPr lang="el-G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1. Πολιτισμός (Θέατρα, Μουσεία, κτλ.)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2.	</a:t>
            </a:r>
            <a:r>
              <a:rPr lang="el-GR" dirty="0" smtClean="0"/>
              <a:t>Αθλητισμός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3.	Περιβαλλοντικός και Υγειονομικός </a:t>
            </a:r>
            <a:r>
              <a:rPr lang="el-GR" dirty="0" smtClean="0"/>
              <a:t>Έλεγχος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4.	</a:t>
            </a:r>
            <a:r>
              <a:rPr lang="el-GR" dirty="0" err="1" smtClean="0"/>
              <a:t>Τοπιοτέχνηση</a:t>
            </a:r>
            <a:r>
              <a:rPr lang="el-GR" dirty="0" smtClean="0"/>
              <a:t> και συντήρηση δρόμων και δημοτικών </a:t>
            </a:r>
            <a:r>
              <a:rPr lang="el-GR" dirty="0" smtClean="0"/>
              <a:t>πάρκων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5.	Δημόσια Τάξη και Διαχείριση Οδικής </a:t>
            </a:r>
            <a:r>
              <a:rPr lang="el-GR" dirty="0" smtClean="0"/>
              <a:t>Κυκλοφορίας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6.	Σχολικές </a:t>
            </a:r>
            <a:r>
              <a:rPr lang="el-GR" dirty="0" smtClean="0"/>
              <a:t>Εφορείες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7.	</a:t>
            </a:r>
            <a:r>
              <a:rPr lang="el-GR" dirty="0" smtClean="0"/>
              <a:t>Πολεοδομία</a:t>
            </a:r>
            <a:endParaRPr lang="en-US" u="sng" dirty="0" smtClean="0"/>
          </a:p>
          <a:p>
            <a:pPr>
              <a:buNone/>
            </a:pPr>
            <a:r>
              <a:rPr lang="el-GR" dirty="0" smtClean="0"/>
              <a:t>8.	Διαχείριση Αποβλήτων και Έλεγχοι </a:t>
            </a:r>
            <a:r>
              <a:rPr lang="el-GR" dirty="0" smtClean="0"/>
              <a:t>Ρύπανσης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9.	</a:t>
            </a:r>
            <a:r>
              <a:rPr lang="el-GR" dirty="0" smtClean="0"/>
              <a:t>Συγκοινωνίες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10. Κοινωνικές Υπηρεσίες</a:t>
            </a:r>
            <a:endParaRPr lang="en-US" u="sng" dirty="0" smtClean="0"/>
          </a:p>
          <a:p>
            <a:pPr>
              <a:buNone/>
            </a:pPr>
            <a:r>
              <a:rPr lang="el-GR" dirty="0" smtClean="0"/>
              <a:t>11. Έλεγχος </a:t>
            </a:r>
            <a:r>
              <a:rPr lang="el-GR" dirty="0" smtClean="0"/>
              <a:t>Κέντρων </a:t>
            </a:r>
            <a:r>
              <a:rPr lang="el-GR" dirty="0" smtClean="0"/>
              <a:t>Αναψυχής</a:t>
            </a:r>
            <a:endParaRPr lang="en-US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0" descr="fff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6379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l-GR" sz="2700" b="1" dirty="0" smtClean="0"/>
              <a:t>ΠΥΛΩΝΑΣ   ΙΙ : 	ΝΕΑ   ΔΟΜΗ   ΤΟΠΙΚΗΣ 					ΑΥΤΟΔΙΟΙΚΗΣΗΣ </a:t>
            </a:r>
            <a:r>
              <a:rPr lang="el-GR" sz="2400" b="1" dirty="0" smtClean="0"/>
              <a:t>				</a:t>
            </a:r>
            <a:endParaRPr lang="el-G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	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l-GR" dirty="0" smtClean="0"/>
              <a:t>ΕΠΑΡΧΙΑΚΕΣ  ΔΟΜΕΣ</a:t>
            </a:r>
          </a:p>
          <a:p>
            <a:pPr marL="457200" indent="-457200">
              <a:buNone/>
            </a:pPr>
            <a:endParaRPr lang="el-GR" dirty="0" smtClean="0"/>
          </a:p>
          <a:p>
            <a:pPr marL="457200" indent="-457200">
              <a:buAutoNum type="arabicPeriod"/>
            </a:pPr>
            <a:r>
              <a:rPr lang="el-GR" dirty="0" smtClean="0"/>
              <a:t>ΚΟΙΝΟΤΗΤΕΣ</a:t>
            </a:r>
            <a:endParaRPr lang="en-GB" dirty="0" smtClean="0"/>
          </a:p>
        </p:txBody>
      </p:sp>
      <p:pic>
        <p:nvPicPr>
          <p:cNvPr id="4" name="Picture 0" descr="fff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6379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l-GR" sz="3200" b="1" dirty="0" smtClean="0"/>
              <a:t>ΠΥΛΩΝΑΣ   ΙΙΙ : 	ΛΕΙΤΟΥΡΓΙΑ </a:t>
            </a:r>
            <a:r>
              <a:rPr lang="el-GR" sz="2700" b="1" dirty="0" smtClean="0"/>
              <a:t>					</a:t>
            </a:r>
            <a:r>
              <a:rPr lang="el-GR" sz="2400" b="1" dirty="0" smtClean="0"/>
              <a:t>				</a:t>
            </a:r>
            <a:endParaRPr lang="el-G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endParaRPr lang="el-GR" sz="26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3000" dirty="0" smtClean="0"/>
              <a:t>Διοίκηση </a:t>
            </a:r>
            <a:r>
              <a:rPr lang="el-GR" sz="3000" dirty="0" smtClean="0"/>
              <a:t>και Διεύθυνση	</a:t>
            </a:r>
            <a:endParaRPr lang="en-US" sz="30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3000" dirty="0" smtClean="0"/>
              <a:t>Μέθοδοι</a:t>
            </a:r>
            <a:r>
              <a:rPr lang="el-GR" sz="3000" dirty="0" smtClean="0"/>
              <a:t>	</a:t>
            </a:r>
            <a:endParaRPr lang="en-US" sz="30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3000" dirty="0" smtClean="0"/>
              <a:t>Καθορισμός </a:t>
            </a:r>
            <a:r>
              <a:rPr lang="el-GR" sz="3000" dirty="0" smtClean="0"/>
              <a:t>Δεικτών Απόδοσης	</a:t>
            </a:r>
            <a:endParaRPr lang="en-US" sz="30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3000" dirty="0" smtClean="0"/>
              <a:t>Υιοθέτηση </a:t>
            </a:r>
            <a:r>
              <a:rPr lang="el-GR" sz="3000" dirty="0" smtClean="0"/>
              <a:t>νέου συστήματος αξιολόγησης </a:t>
            </a:r>
            <a:r>
              <a:rPr lang="el-GR" sz="3000" dirty="0" smtClean="0"/>
              <a:t>προσωπικού</a:t>
            </a:r>
            <a:r>
              <a:rPr lang="el-GR" sz="3000" dirty="0" smtClean="0"/>
              <a:t>	</a:t>
            </a:r>
            <a:endParaRPr lang="en-US" sz="30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3000" dirty="0" smtClean="0"/>
              <a:t>Διαδικασίες </a:t>
            </a:r>
            <a:r>
              <a:rPr lang="el-GR" sz="3000" dirty="0" smtClean="0"/>
              <a:t>και Όργανα Πρόσληψης </a:t>
            </a:r>
            <a:r>
              <a:rPr lang="el-GR" sz="3000" dirty="0" smtClean="0"/>
              <a:t>Προσωπικού</a:t>
            </a:r>
            <a:endParaRPr lang="en-US" sz="30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3000" dirty="0" smtClean="0"/>
              <a:t>Γενικές </a:t>
            </a:r>
            <a:r>
              <a:rPr lang="el-GR" sz="3000" dirty="0" smtClean="0"/>
              <a:t>Αρχές Σχεδιασμού νέας οργανωτικής δομής	</a:t>
            </a:r>
            <a:endParaRPr lang="en-US" sz="30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3000" dirty="0" smtClean="0"/>
              <a:t>Ηλεκτρονική Διακυβέρνηση</a:t>
            </a:r>
            <a:endParaRPr lang="en-US" sz="3000" dirty="0" smtClean="0"/>
          </a:p>
          <a:p>
            <a:pPr>
              <a:buNone/>
            </a:pPr>
            <a:r>
              <a:rPr lang="el-GR" dirty="0" smtClean="0"/>
              <a:t>	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0" descr="fff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6379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l-GR" sz="3200" b="1" dirty="0" smtClean="0"/>
              <a:t>ΠΥΛΩΝΑΣ   Ι</a:t>
            </a:r>
            <a:r>
              <a:rPr lang="en-US" sz="3200" b="1" dirty="0" smtClean="0"/>
              <a:t>V</a:t>
            </a:r>
            <a:r>
              <a:rPr lang="el-GR" sz="3200" b="1" dirty="0" smtClean="0"/>
              <a:t> : 	</a:t>
            </a:r>
            <a:r>
              <a:rPr lang="el-GR" sz="3200" b="1" dirty="0" smtClean="0"/>
              <a:t>ΜΕΓΕΘΟΣ / ΓΕΩΓΡΑΦΙΚΗ 					    ΚΑΤΑΝΟΜΗ</a:t>
            </a:r>
            <a:r>
              <a:rPr lang="el-GR" sz="3200" b="1" dirty="0" smtClean="0"/>
              <a:t> </a:t>
            </a:r>
            <a:r>
              <a:rPr lang="el-GR" sz="2700" b="1" dirty="0" smtClean="0"/>
              <a:t>					</a:t>
            </a:r>
            <a:r>
              <a:rPr lang="el-GR" sz="2400" b="1" dirty="0" smtClean="0"/>
              <a:t>				</a:t>
            </a:r>
            <a:endParaRPr lang="el-G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l-GR" sz="26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3000" dirty="0" smtClean="0"/>
              <a:t>Κριτήρια Δημιουργίας Νέων Δήμων</a:t>
            </a:r>
          </a:p>
          <a:p>
            <a:pPr marL="457200" indent="-457200">
              <a:buFont typeface="+mj-lt"/>
              <a:buAutoNum type="arabicPeriod"/>
            </a:pPr>
            <a:endParaRPr lang="el-GR" sz="30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3000" dirty="0" smtClean="0"/>
              <a:t>Σενάρια  Ανά Επαρχία</a:t>
            </a:r>
          </a:p>
          <a:p>
            <a:pPr marL="457200" indent="-457200">
              <a:buFont typeface="+mj-lt"/>
              <a:buAutoNum type="arabicPeriod"/>
            </a:pPr>
            <a:endParaRPr lang="el-GR" sz="30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3000" dirty="0" smtClean="0"/>
              <a:t>Εγγύτητα / Διατήρηση Τοπικής Ταυτότητας </a:t>
            </a:r>
            <a:r>
              <a:rPr lang="el-GR" sz="3000" dirty="0" smtClean="0"/>
              <a:t>	</a:t>
            </a:r>
            <a:endParaRPr lang="en-US" sz="3000" dirty="0" smtClean="0"/>
          </a:p>
          <a:p>
            <a:pPr>
              <a:buNone/>
            </a:pPr>
            <a:r>
              <a:rPr lang="el-GR" dirty="0" smtClean="0"/>
              <a:t>	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0" descr="fff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6379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smtClean="0"/>
              <a:t>ΠΥΛΩΝΑΣ   </a:t>
            </a:r>
            <a:r>
              <a:rPr lang="en-US" sz="4000" b="1" dirty="0" smtClean="0"/>
              <a:t>V</a:t>
            </a:r>
            <a:r>
              <a:rPr lang="el-GR" sz="3200" b="1" dirty="0" smtClean="0"/>
              <a:t> : 	</a:t>
            </a:r>
            <a:r>
              <a:rPr lang="el-GR" sz="3200" b="1" dirty="0" smtClean="0"/>
              <a:t>ΟΙΚΟΝΟΜΙΚΗ  ΔΙΑΣΤΑΣΗ					  </a:t>
            </a:r>
            <a:r>
              <a:rPr lang="el-GR" sz="3200" b="1" dirty="0" smtClean="0"/>
              <a:t> </a:t>
            </a:r>
            <a:r>
              <a:rPr lang="el-GR" sz="2700" b="1" dirty="0" smtClean="0"/>
              <a:t>					</a:t>
            </a:r>
            <a:r>
              <a:rPr lang="el-GR" sz="2400" b="1" dirty="0" smtClean="0"/>
              <a:t>				</a:t>
            </a:r>
            <a:endParaRPr lang="el-G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l-GR" sz="2600" dirty="0" smtClean="0"/>
          </a:p>
          <a:p>
            <a:pPr marL="457200" indent="-457200">
              <a:buFont typeface="+mj-lt"/>
              <a:buAutoNum type="arabicPeriod"/>
            </a:pPr>
            <a:endParaRPr lang="el-GR" sz="26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3000" dirty="0" smtClean="0"/>
              <a:t>Έσοδα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000" dirty="0" smtClean="0"/>
              <a:t>Έξοδα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000" dirty="0" smtClean="0"/>
              <a:t>Νέες Πηγές Εσόδων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000" dirty="0" smtClean="0"/>
              <a:t>Προϋπολογισμός ενός μέσου νέου δήμου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000" dirty="0" smtClean="0"/>
              <a:t>Προϋπολογισμός Νέου Φορέα</a:t>
            </a:r>
            <a:r>
              <a:rPr lang="el-GR" sz="3000" dirty="0" smtClean="0"/>
              <a:t>	</a:t>
            </a:r>
            <a:endParaRPr lang="en-US" sz="3000" dirty="0" smtClean="0"/>
          </a:p>
          <a:p>
            <a:pPr>
              <a:buNone/>
            </a:pPr>
            <a:r>
              <a:rPr lang="el-GR" dirty="0" smtClean="0"/>
              <a:t>	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0" descr="fff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6379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ΠΥΛΩΝΑΣ   Ι : 	ΑΡΜΟΔΙΟΤΗΤΕΣ  ΤΟΠΙΚΗΣ 				ΑΥΤΟΔΙΟΙΚΗΣΗΣ</a:t>
            </a:r>
            <a:endParaRPr lang="el-GR" sz="2800" b="1" dirty="0"/>
          </a:p>
        </p:txBody>
      </p:sp>
      <p:pic>
        <p:nvPicPr>
          <p:cNvPr id="4" name="Picture 0" descr="fff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96025"/>
            <a:ext cx="1228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/>
          <a:lstStyle/>
          <a:p>
            <a:pPr>
              <a:buNone/>
            </a:pPr>
            <a:r>
              <a:rPr lang="el-GR" u="sng" dirty="0" smtClean="0"/>
              <a:t>Ευθύνες και αρμοδιότητες με βάση</a:t>
            </a:r>
            <a:r>
              <a:rPr lang="el-GR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Επικουρικότητα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Εγγύτητα						Ευρωπαϊκή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Πολιτική, διοικητική, οικονομική αυτοτέλεια	Χάρτα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u="sng" dirty="0" smtClean="0"/>
              <a:t>Αύξηση των αρμοδιοτήτων των Δήμων</a:t>
            </a:r>
          </a:p>
          <a:p>
            <a:pPr>
              <a:buNone/>
            </a:pPr>
            <a:r>
              <a:rPr lang="el-GR" dirty="0" smtClean="0"/>
              <a:t>	</a:t>
            </a:r>
            <a:r>
              <a:rPr lang="el-GR" dirty="0" smtClean="0"/>
              <a:t>		αναδιοργάνωση ανθρώπινου δυναμικού</a:t>
            </a:r>
          </a:p>
          <a:p>
            <a:pPr>
              <a:buNone/>
            </a:pPr>
            <a:r>
              <a:rPr lang="el-GR" dirty="0" smtClean="0"/>
              <a:t>	</a:t>
            </a:r>
            <a:r>
              <a:rPr lang="el-GR" dirty="0" smtClean="0"/>
              <a:t>		επιπρόσθετους πόρους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6705600" y="2362200"/>
            <a:ext cx="762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676400" y="51054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17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3039</TotalTime>
  <Words>574</Words>
  <Application>Microsoft Office PowerPoint</Application>
  <PresentationFormat>On-screen Show (4:3)</PresentationFormat>
  <Paragraphs>218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Decatur</vt:lpstr>
      <vt:lpstr>Εισήγηση για την Αναδιάρθρωση της Τοπικής Αυτοδιοίκησης</vt:lpstr>
      <vt:lpstr>ΕΙΣΑΓΩΓΗ</vt:lpstr>
      <vt:lpstr>Οι πέντε πυλώνες</vt:lpstr>
      <vt:lpstr>ΠΥΛΩΝΑΣ   Ι :  ΑΡΜΟΔΙΟΤΗΤΕΣ  ΤΟΠΙΚΗΣ     ΑΥΤΟΔΙΟΙΚΗΣΗΣ</vt:lpstr>
      <vt:lpstr>ΠΥΛΩΝΑΣ   ΙΙ :  ΝΕΑ   ΔΟΜΗ   ΤΟΠΙΚΗΣ      ΑΥΤΟΔΙΟΙΚΗΣΗΣ     </vt:lpstr>
      <vt:lpstr>ΠΥΛΩΝΑΣ   ΙΙΙ :  ΛΕΙΤΟΥΡΓΙΑ          </vt:lpstr>
      <vt:lpstr>ΠΥΛΩΝΑΣ   ΙV :  ΜΕΓΕΘΟΣ / ΓΕΩΓΡΑΦΙΚΗ          ΚΑΤΑΝΟΜΗ          </vt:lpstr>
      <vt:lpstr> ΠΥΛΩΝΑΣ   V :  ΟΙΚΟΝΟΜΙΚΗ  ΔΙΑΣΤΑΣΗ                 </vt:lpstr>
      <vt:lpstr>ΠΥΛΩΝΑΣ   Ι :  ΑΡΜΟΔΙΟΤΗΤΕΣ  ΤΟΠΙΚΗΣ     ΑΥΤΟΔΙΟΙΚΗΣΗΣ</vt:lpstr>
      <vt:lpstr>ΠΥΛΩΝΑΣ   Ι :  ΑΡΜΟΔΙΟΤΗΤΕΣ  ΤΟΠΙΚΗΣ     ΑΥΤΟΔΙΟΙΚΗΣΗΣ</vt:lpstr>
      <vt:lpstr>ΠΥΛΩΝΑΣ   Ι :  ΑΡΜΟΔΙΟΤΗΤΕΣ  ΤΟΠΙΚΗΣ     ΑΥΤΟΔΙΟΙΚΗΣΗΣ</vt:lpstr>
      <vt:lpstr>ΠΥΛΩΝΑΣ   Ι :  ΑΡΜΟΔΙΟΤΗΤΕΣ  ΤΟΠΙΚΗΣ     ΑΥΤΟΔΙΟΙΚΗΣΗΣ</vt:lpstr>
      <vt:lpstr>ΠΥΛΩΝΑΣ   Ι :  ΑΡΜΟΔΙΟΤΗΤΕΣ  ΤΟΠΙΚΗΣ     ΑΥΤΟΔΙΟΙΚΗΣΗΣ</vt:lpstr>
      <vt:lpstr>ΠΥΛΩΝΑΣ   Ι :  ΑΡΜΟΔΙΟΤΗΤΕΣ  ΤΟΠΙΚΗΣ     ΑΥΤΟΔΙΟΙΚΗΣΗΣ</vt:lpstr>
      <vt:lpstr>ΠΥΛΩΝΑΣ   Ι :  ΑΡΜΟΔΙΟΤΗΤΕΣ  ΤΟΠΙΚΗΣ     ΑΥΤΟΔΙΟΙΚΗΣΗΣ</vt:lpstr>
      <vt:lpstr>ΠΥΛΩΝΑΣ   Ι :  ΑΡΜΟΔΙΟΤΗΤΕΣ  ΤΟΠΙΚΗΣ     ΑΥΤΟΔΙΟΙΚΗΣΗΣ</vt:lpstr>
      <vt:lpstr>ΠΥΛΩΝΑΣ   Ι :  ΑΡΜΟΔΙΟΤΗΤΕΣ  ΤΟΠΙΚΗΣ     ΑΥΤΟΔΙΟΙΚΗΣΗΣ</vt:lpstr>
      <vt:lpstr>ΠΥΛΩΝΑΣ   Ι :  ΑΡΜΟΔΙΟΤΗΤΕΣ  ΤΟΠΙΚΗΣ     ΑΥΤΟΔΙΟΙΚΗΣΗΣ</vt:lpstr>
      <vt:lpstr>ΠΥΛΩΝΑΣ   Ι :  ΑΡΜΟΔΙΟΤΗΤΕΣ  ΤΟΠΙΚΗΣ     ΑΥΤΟΔΙΟΙΚΗΣΗΣ</vt:lpstr>
      <vt:lpstr>ΠΥΛΩΝΑΣ   Ι :  ΑΡΜΟΔΙΟΤΗΤΕΣ  ΤΟΠΙΚΗΣ     ΑΥΤΟΔΙΟΙΚΗΣΗΣ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ΠΡΟΩΘΗΣΗ ΤΗΣ ΑΝΑΔΙΟΡΓΑΝΩΣΗΣ ΑΝΑΔΟΜΗΣΗΣ ΤΗΣ ΤΟΠΙΚΗΣ ΑΥΤΟΔΙΟΙΚΗΣΗΣ</dc:title>
  <dc:creator>Michalis Socratous</dc:creator>
  <cp:lastModifiedBy>user</cp:lastModifiedBy>
  <cp:revision>162</cp:revision>
  <cp:lastPrinted>2014-10-10T05:27:44Z</cp:lastPrinted>
  <dcterms:created xsi:type="dcterms:W3CDTF">2013-06-11T21:01:59Z</dcterms:created>
  <dcterms:modified xsi:type="dcterms:W3CDTF">2014-11-06T22:32:36Z</dcterms:modified>
</cp:coreProperties>
</file>